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7029" autoAdjust="0"/>
  </p:normalViewPr>
  <p:slideViewPr>
    <p:cSldViewPr>
      <p:cViewPr varScale="1">
        <p:scale>
          <a:sx n="65" d="100"/>
          <a:sy n="65" d="100"/>
        </p:scale>
        <p:origin x="-30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F2AE27-7C59-424E-9ED3-896F19DB4621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6348B3-BB83-4229-ACEB-4120B85B8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805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Imagine that you find yourself</a:t>
            </a:r>
            <a:r>
              <a:rPr lang="en-US" baseline="0" dirty="0" smtClean="0"/>
              <a:t> in this situation, c</a:t>
            </a:r>
            <a:r>
              <a:rPr lang="en-US" dirty="0" smtClean="0"/>
              <a:t>ould</a:t>
            </a:r>
            <a:r>
              <a:rPr lang="en-US" baseline="0" dirty="0" smtClean="0"/>
              <a:t> you see a reason to seek ethics advice?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so, what questions might you ask?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 any of the principles in your book seem to be implicated by this scenario?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 any rules come to mind?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6348B3-BB83-4229-ACEB-4120B85B8D7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889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steps</a:t>
            </a:r>
            <a:r>
              <a:rPr lang="en-US" baseline="0" dirty="0" smtClean="0"/>
              <a:t> do you take to manage this situation?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questions do you ask?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you seek ethics advice, what information do you provide to your ethics official?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6348B3-BB83-4229-ACEB-4120B85B8D7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991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Ask if employees ever are offered invitation or other gifts from the spouse’s employer.  </a:t>
            </a:r>
          </a:p>
          <a:p>
            <a:endParaRPr lang="en-US" dirty="0" smtClean="0"/>
          </a:p>
          <a:p>
            <a:r>
              <a:rPr lang="en-US" dirty="0" smtClean="0"/>
              <a:t>Ask how employees would respond</a:t>
            </a:r>
            <a:r>
              <a:rPr lang="en-US" baseline="0" dirty="0" smtClean="0"/>
              <a:t> if asked to work on something involving or effecting their spouse’s employer.  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6348B3-BB83-4229-ACEB-4120B85B8D7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465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that many</a:t>
            </a:r>
            <a:r>
              <a:rPr lang="en-US" baseline="0" dirty="0" smtClean="0"/>
              <a:t> ethics rules apply when dealing with the employer of an employee’s spouse</a:t>
            </a:r>
          </a:p>
          <a:p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The conflict of interest law treats the spouse’s interest as if they were the employee’s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Gifts may be offered to the employee from his or her spouse; ethics analysis may be required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Even if the spouse does not have an equity interest in his or her employer, there is still an appearance consideration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Employees should take care not to pass along non-public information to their spouses, especially as it concerns the spouse’s employment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A spouse’s salary </a:t>
            </a:r>
            <a:r>
              <a:rPr lang="en-US" baseline="0" smtClean="0"/>
              <a:t>and associated </a:t>
            </a:r>
            <a:r>
              <a:rPr lang="en-US" baseline="0" dirty="0" smtClean="0"/>
              <a:t>assets should be disclosed on the employee’s financial disclosure report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6348B3-BB83-4229-ACEB-4120B85B8D7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606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/>
        </p:nvSpPr>
        <p:spPr bwMode="auto">
          <a:xfrm>
            <a:off x="8838008" y="1189204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6685" y="1143294"/>
            <a:ext cx="527577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6685" y="5537926"/>
            <a:ext cx="527577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6685" y="6314441"/>
            <a:ext cx="1197467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srgbClr val="F5F5F5"/>
                </a:solidFill>
              </a:rPr>
              <a:pPr/>
              <a:t>1/19/2016</a:t>
            </a:fld>
            <a:endParaRPr lang="en-US">
              <a:solidFill>
                <a:srgbClr val="F5F5F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50444" y="6314441"/>
            <a:ext cx="3842012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F5F5F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1416217"/>
            <a:ext cx="305991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1D1A1D"/>
                </a:solidFill>
              </a:rPr>
              <a:pPr/>
              <a:t>‹#›</a:t>
            </a:fld>
            <a:endParaRPr lang="en-US">
              <a:solidFill>
                <a:srgbClr val="1D1A1D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80391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89113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 xmlns="">
        <p15:guide id="4294967295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0" y="640080"/>
            <a:ext cx="4686299" cy="55841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83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/>
        </p:nvSpPr>
        <p:spPr bwMode="auto">
          <a:xfrm>
            <a:off x="8838008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rgbClr val="262626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3074" y="642931"/>
            <a:ext cx="1835003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42933"/>
            <a:ext cx="5303009" cy="46781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02140" y="5927132"/>
            <a:ext cx="2861142" cy="365125"/>
          </a:xfrm>
        </p:spPr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2140" y="6315950"/>
            <a:ext cx="2861142" cy="365125"/>
          </a:xfrm>
        </p:spPr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5607593"/>
            <a:ext cx="305991" cy="365125"/>
          </a:xfrm>
        </p:spPr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" y="6199730"/>
            <a:ext cx="7695008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998719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4294967295" pos="64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120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8838008" y="1393748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755" y="2571723"/>
            <a:ext cx="6222491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0755" y="1393748"/>
            <a:ext cx="6301072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7216" y="6314440"/>
            <a:ext cx="1197467" cy="365125"/>
          </a:xfrm>
        </p:spPr>
        <p:txBody>
          <a:bodyPr/>
          <a:lstStyle>
            <a:lvl1pPr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755" y="6314441"/>
            <a:ext cx="4860170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1620761"/>
            <a:ext cx="305991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1" y="6178167"/>
            <a:ext cx="7683245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487198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4294967295" pos="6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0" y="540628"/>
            <a:ext cx="4686300" cy="24889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3712467"/>
            <a:ext cx="4686300" cy="24822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224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7784"/>
            <a:ext cx="2873502" cy="49560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58065"/>
            <a:ext cx="4684014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1526671"/>
            <a:ext cx="4684014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6200" y="3700826"/>
            <a:ext cx="46863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86200" y="4669432"/>
            <a:ext cx="4684014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730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171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704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5479"/>
            <a:ext cx="2879082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564147"/>
            <a:ext cx="46863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2621513"/>
            <a:ext cx="2879082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536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214" y="557261"/>
            <a:ext cx="288036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43350" y="1"/>
            <a:ext cx="462915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9214" y="2621512"/>
            <a:ext cx="288036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585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/>
          <p:cNvSpPr/>
          <p:nvPr/>
        </p:nvSpPr>
        <p:spPr bwMode="auto">
          <a:xfrm>
            <a:off x="8838008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559678"/>
            <a:ext cx="2875430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69066"/>
            <a:ext cx="4686299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1" y="593006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1" y="631444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38008" y="5607593"/>
            <a:ext cx="3059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99730"/>
            <a:ext cx="337185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4023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4294967295" pos="2832">
          <p15:clr>
            <a:srgbClr val="F26B43"/>
          </p15:clr>
        </p15:guide>
        <p15:guide id="4294967295" pos="480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pos="7200">
          <p15:clr>
            <a:srgbClr val="F26B43"/>
          </p15:clr>
        </p15:guide>
        <p15:guide id="429496729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113" y="2011959"/>
            <a:ext cx="8617176" cy="2746483"/>
          </a:xfrm>
        </p:spPr>
        <p:txBody>
          <a:bodyPr>
            <a:noAutofit/>
          </a:bodyPr>
          <a:lstStyle/>
          <a:p>
            <a:pPr algn="l">
              <a:lnSpc>
                <a:spcPts val="5300"/>
              </a:lnSpc>
            </a:pPr>
            <a:r>
              <a:rPr lang="en-US" sz="80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do </a:t>
            </a:r>
            <a:r>
              <a:rPr lang="en-US" sz="72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</a:t>
            </a:r>
            <a:r>
              <a:rPr lang="en-US" sz="72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Think</a:t>
            </a:r>
            <a:r>
              <a:rPr lang="en-US" sz="115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US" sz="11500" b="1" i="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2937" y="5681710"/>
            <a:ext cx="8831063" cy="1331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921416" y="3657600"/>
            <a:ext cx="10420792" cy="16557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Your spouse recently happened upon a great work 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opportunity and has decided to accept a senior 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position at ABC Company, a provider of IT services 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to business and government.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haroni" panose="02010803020104030203" pitchFamily="2" charset="-79"/>
              <a:ea typeface="+mn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9769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113" y="2011959"/>
            <a:ext cx="8617176" cy="2746483"/>
          </a:xfrm>
        </p:spPr>
        <p:txBody>
          <a:bodyPr>
            <a:noAutofit/>
          </a:bodyPr>
          <a:lstStyle/>
          <a:p>
            <a:pPr algn="l">
              <a:lnSpc>
                <a:spcPts val="5300"/>
              </a:lnSpc>
            </a:pPr>
            <a:r>
              <a:rPr lang="en-US" sz="80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do </a:t>
            </a:r>
            <a:r>
              <a:rPr lang="en-US" sz="72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</a:t>
            </a:r>
            <a:r>
              <a:rPr lang="en-US" sz="72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</a:t>
            </a:r>
            <a:r>
              <a:rPr lang="en-US" sz="115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US" sz="11500" b="1" i="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2937" y="5681710"/>
            <a:ext cx="8831063" cy="1331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921416" y="3657600"/>
            <a:ext cx="10420792" cy="16557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Your spouse recently happened upon a great work 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opportunity and has decided to accept a senior 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position at ABC Company, a provider of IT services 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to business and government.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haroni" panose="02010803020104030203" pitchFamily="2" charset="-79"/>
              <a:ea typeface="+mn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3468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143000" y="2819400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ETHICS PRINCIPLES</a:t>
            </a:r>
            <a:endParaRPr lang="en-US" sz="240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43888" y="2590800"/>
            <a:ext cx="3574364" cy="33528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63204" y="2814935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ETHICS RULES</a:t>
            </a:r>
            <a:endParaRPr lang="en-US" sz="2400" dirty="0">
              <a:solidFill>
                <a:schemeClr val="bg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629933" y="2590800"/>
            <a:ext cx="3574364" cy="3352800"/>
          </a:xfrm>
          <a:prstGeom prst="roundRect">
            <a:avLst/>
          </a:prstGeom>
          <a:noFill/>
          <a:ln w="38100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8200" y="3581400"/>
            <a:ext cx="350858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Loyalty to Law</a:t>
            </a:r>
          </a:p>
          <a:p>
            <a:endParaRPr lang="en-US" sz="2400" b="1" dirty="0"/>
          </a:p>
          <a:p>
            <a:r>
              <a:rPr lang="en-US" sz="2400" b="1" dirty="0" smtClean="0"/>
              <a:t>Selfless Service</a:t>
            </a:r>
          </a:p>
          <a:p>
            <a:endParaRPr lang="en-US" sz="2400" b="1" dirty="0"/>
          </a:p>
          <a:p>
            <a:r>
              <a:rPr lang="en-US" sz="2400" b="1" dirty="0" smtClean="0">
                <a:solidFill>
                  <a:schemeClr val="tx1">
                    <a:lumMod val="50000"/>
                  </a:schemeClr>
                </a:solidFill>
              </a:rPr>
              <a:t>Responsible Stewardship</a:t>
            </a:r>
            <a:endParaRPr lang="en-US" sz="16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00600" y="3580723"/>
            <a:ext cx="44205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18 USC 208</a:t>
            </a:r>
          </a:p>
          <a:p>
            <a:r>
              <a:rPr 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Subpart B</a:t>
            </a:r>
          </a:p>
          <a:p>
            <a:r>
              <a:rPr 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Subpart D</a:t>
            </a:r>
          </a:p>
          <a:p>
            <a:r>
              <a:rPr 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Subpart E</a:t>
            </a:r>
          </a:p>
          <a:p>
            <a:r>
              <a:rPr 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Subpart G</a:t>
            </a:r>
          </a:p>
          <a:p>
            <a:r>
              <a:rPr 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Financial Disclosure</a:t>
            </a: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762000" y="838200"/>
            <a:ext cx="10420792" cy="16557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Your spouse recently happened upon a great work 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opportunity and has decided to accept a senior 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position at ABC Company, a provider of IT services 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to business and government.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haroni" panose="02010803020104030203" pitchFamily="2" charset="-79"/>
              <a:ea typeface="+mn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9769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1143000" y="2819400"/>
            <a:ext cx="33052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ETHICS PRINCIPLES</a:t>
            </a:r>
            <a:endParaRPr lang="en-US" sz="2400" dirty="0">
              <a:solidFill>
                <a:schemeClr val="bg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43888" y="2590800"/>
            <a:ext cx="3574364" cy="3352800"/>
          </a:xfrm>
          <a:prstGeom prst="roundRect">
            <a:avLst/>
          </a:prstGeom>
          <a:noFill/>
          <a:ln w="38100">
            <a:solidFill>
              <a:schemeClr val="bg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63204" y="2814935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ETHICS RULES</a:t>
            </a:r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629933" y="2590800"/>
            <a:ext cx="3574364" cy="33528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8200" y="3581400"/>
            <a:ext cx="3508589" cy="193899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Loyalty to Law</a:t>
            </a:r>
          </a:p>
          <a:p>
            <a:endParaRPr lang="en-US" sz="2400" b="1" dirty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Selfless Service</a:t>
            </a:r>
          </a:p>
          <a:p>
            <a:endParaRPr lang="en-US" sz="2400" b="1" dirty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Responsible Stewardship</a:t>
            </a:r>
            <a:endParaRPr lang="en-US" sz="1600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00600" y="3580723"/>
            <a:ext cx="44205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18 USC 208</a:t>
            </a:r>
          </a:p>
          <a:p>
            <a:r>
              <a:rPr lang="en-US" dirty="0" smtClean="0"/>
              <a:t>Subpart B</a:t>
            </a:r>
          </a:p>
          <a:p>
            <a:r>
              <a:rPr lang="en-US" dirty="0" smtClean="0"/>
              <a:t>Subpart D</a:t>
            </a:r>
          </a:p>
          <a:p>
            <a:r>
              <a:rPr lang="en-US" dirty="0" smtClean="0"/>
              <a:t>Subpart E</a:t>
            </a:r>
          </a:p>
          <a:p>
            <a:r>
              <a:rPr lang="en-US" dirty="0" smtClean="0"/>
              <a:t>Subpart G</a:t>
            </a:r>
          </a:p>
          <a:p>
            <a:r>
              <a:rPr lang="en-US" dirty="0" smtClean="0"/>
              <a:t>Financial Disclosure</a:t>
            </a:r>
            <a:endParaRPr lang="en-US" dirty="0"/>
          </a:p>
        </p:txBody>
      </p:sp>
      <p:sp>
        <p:nvSpPr>
          <p:cNvPr id="30" name="Subtitle 2"/>
          <p:cNvSpPr txBox="1">
            <a:spLocks/>
          </p:cNvSpPr>
          <p:nvPr/>
        </p:nvSpPr>
        <p:spPr>
          <a:xfrm>
            <a:off x="762000" y="838200"/>
            <a:ext cx="10420792" cy="16557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Your spouse recently happened upon a great work 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opportunity and has decided to accept a senior 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position at ABC Company, a provider of IT services 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to business and government.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haroni" panose="02010803020104030203" pitchFamily="2" charset="-79"/>
              <a:ea typeface="+mn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9769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Headlines" id="{3841520A-25F2-4EB8-BE4C-611DB5ABEED9}" vid="{ECD25A4C-D97E-4C12-84B1-63580BFFAEE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408</Words>
  <Application>Microsoft Office PowerPoint</Application>
  <PresentationFormat>On-screen Show (4:3)</PresentationFormat>
  <Paragraphs>71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Headlines</vt:lpstr>
      <vt:lpstr>What do you Think?</vt:lpstr>
      <vt:lpstr>What do you do?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you Think?</dc:title>
  <dc:creator>Education</dc:creator>
  <cp:lastModifiedBy>Patrick Shepherd</cp:lastModifiedBy>
  <cp:revision>12</cp:revision>
  <dcterms:created xsi:type="dcterms:W3CDTF">2015-12-28T14:43:10Z</dcterms:created>
  <dcterms:modified xsi:type="dcterms:W3CDTF">2016-01-19T19:39:55Z</dcterms:modified>
</cp:coreProperties>
</file>